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6FF"/>
    <a:srgbClr val="B4B4B4"/>
    <a:srgbClr val="018CEE"/>
    <a:srgbClr val="0A19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6" d="100"/>
          <a:sy n="106" d="100"/>
        </p:scale>
        <p:origin x="75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tel:+17066136990" TargetMode="External"/><Relationship Id="rId2" Type="http://schemas.openxmlformats.org/officeDocument/2006/relationships/hyperlink" Target="http://www.ahcsleepcenter.com/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ahcsleepcenter.com/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ahcsleepcenter.com/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ahcsleepcenter.com/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ahcsleepcenter.com/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ahcsleepcenter.com/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hyperlink" Target="https://www.ahcsleepcenter.com/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ahcsleepcenter.com/" TargetMode="Externa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ahcsleepcenter.com/" TargetMode="Externa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hcsleepcenter.com/benefits-of-cpap-therapy-and-ongoing-care/" TargetMode="External"/><Relationship Id="rId2" Type="http://schemas.openxmlformats.org/officeDocument/2006/relationships/hyperlink" Target="https://www.ahcsleepcenter.com/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9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1698172"/>
            <a:ext cx="394731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0096FF"/>
                </a:solidFill>
                <a:latin typeface="Calibri"/>
              </a:defRPr>
            </a:pPr>
            <a:r>
              <a:rPr sz="1600" dirty="0"/>
              <a:t>CLINICAL LONGEVITY &amp; SURVIVAL ANALYSIS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209690"/>
            <a:ext cx="1036289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4800" b="1">
                <a:solidFill>
                  <a:srgbClr val="FFFFFF"/>
                </a:solidFill>
                <a:latin typeface="Calibri"/>
              </a:defRPr>
            </a:pPr>
            <a:r>
              <a:rPr dirty="0">
                <a:latin typeface="Bookman Old Style" panose="02050604050505020204" pitchFamily="18" charset="0"/>
              </a:rPr>
              <a:t>CPAP Therapy &amp; Longevity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364914"/>
            <a:ext cx="103628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0">
                <a:solidFill>
                  <a:srgbClr val="B4B4B4"/>
                </a:solidFill>
                <a:latin typeface="Calibri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each hour of nightly CPAP use (1 to 8 hours) progressively extends human lifespan and reduces mortality risk.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4679480"/>
            <a:ext cx="7437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0096FF"/>
                </a:solidFill>
                <a:latin typeface="Calibri"/>
              </a:defRPr>
            </a:pPr>
            <a:r>
              <a:rPr dirty="0">
                <a:solidFill>
                  <a:srgbClr val="0096FF"/>
                </a:solidFill>
              </a:rPr>
              <a:t>Presented by Dr. Subodh Agrawal, MD, FACC</a:t>
            </a:r>
            <a:br>
              <a:rPr dirty="0">
                <a:solidFill>
                  <a:srgbClr val="0096FF"/>
                </a:solidFill>
              </a:rPr>
            </a:br>
            <a:r>
              <a:rPr dirty="0">
                <a:solidFill>
                  <a:srgbClr val="0096FF"/>
                </a:solidFill>
              </a:rPr>
              <a:t>Athens Sleep &amp; Wellness Center  •  </a:t>
            </a:r>
            <a:r>
              <a:rPr lang="en-US" dirty="0">
                <a:solidFill>
                  <a:srgbClr val="0096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www.ahcsleepcenter.com</a:t>
            </a:r>
            <a:r>
              <a:rPr lang="en-US" dirty="0">
                <a:solidFill>
                  <a:srgbClr val="0096FF"/>
                </a:solidFill>
              </a:rPr>
              <a:t> </a:t>
            </a:r>
            <a:r>
              <a:rPr lang="en-US" dirty="0"/>
              <a:t>• </a:t>
            </a:r>
            <a:r>
              <a:rPr lang="en-US" sz="1400" b="1" dirty="0">
                <a:solidFill>
                  <a:srgbClr val="0096FF"/>
                </a:solidFill>
                <a:latin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706-613-6990</a:t>
            </a:r>
            <a:endParaRPr dirty="0">
              <a:solidFill>
                <a:srgbClr val="0096FF"/>
              </a:solidFill>
            </a:endParaRPr>
          </a:p>
        </p:txBody>
      </p:sp>
      <p:pic>
        <p:nvPicPr>
          <p:cNvPr id="6" name="Picture 5" descr="Athens Sleep &amp; Wellness Center">
            <a:extLst>
              <a:ext uri="{FF2B5EF4-FFF2-40B4-BE49-F238E27FC236}">
                <a16:creationId xmlns:a16="http://schemas.microsoft.com/office/drawing/2014/main" id="{5CE80FE3-46E7-749E-CB89-3934DA84A4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59636" y="163613"/>
            <a:ext cx="2196516" cy="6212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3B1C182-293D-FF59-9575-4EC1B3713473}"/>
              </a:ext>
            </a:extLst>
          </p:cNvPr>
          <p:cNvCxnSpPr>
            <a:cxnSpLocks/>
          </p:cNvCxnSpPr>
          <p:nvPr/>
        </p:nvCxnSpPr>
        <p:spPr>
          <a:xfrm>
            <a:off x="0" y="6264998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BCE9B30D-A7F9-78EA-CF3E-19A7A29913EB}"/>
              </a:ext>
            </a:extLst>
          </p:cNvPr>
          <p:cNvSpPr txBox="1"/>
          <p:nvPr/>
        </p:nvSpPr>
        <p:spPr>
          <a:xfrm>
            <a:off x="7402286" y="6365967"/>
            <a:ext cx="47897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Location: 2005 Prince Avenue, Athens, GA 30606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9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6400800"/>
            <a:ext cx="1127729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B4B4B4"/>
                </a:solidFill>
                <a:latin typeface="Calibri"/>
              </a:defRPr>
            </a:pPr>
            <a:r>
              <a:rPr dirty="0">
                <a:solidFill>
                  <a:schemeClr val="bg1"/>
                </a:solidFill>
              </a:rPr>
              <a:t>Athens Sleep &amp; Wellness Center  |  </a:t>
            </a:r>
            <a:r>
              <a:rPr lang="en-US" dirty="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www.ahcsleepcenter.com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14400" y="731520"/>
            <a:ext cx="1036289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 b="1">
                <a:solidFill>
                  <a:srgbClr val="0096FF"/>
                </a:solidFill>
                <a:latin typeface="Calibri"/>
              </a:defRPr>
            </a:pPr>
            <a:r>
              <a:rPr sz="1600" b="1" dirty="0">
                <a:solidFill>
                  <a:srgbClr val="0096FF"/>
                </a:solidFill>
                <a:latin typeface="Calibri"/>
              </a:rPr>
              <a:t>CONTINUOUS SURVIVAL GAIN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188720"/>
            <a:ext cx="1036289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1">
                <a:solidFill>
                  <a:srgbClr val="FFFFFF"/>
                </a:solidFill>
                <a:latin typeface="Calibri"/>
              </a:defRPr>
            </a:pPr>
            <a:r>
              <a:rPr dirty="0"/>
              <a:t>Every Additional Hour Extends Life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560320"/>
            <a:ext cx="36576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8000" b="1">
                <a:solidFill>
                  <a:srgbClr val="0096FF"/>
                </a:solidFill>
                <a:latin typeface="Calibri"/>
              </a:defRPr>
            </a:pPr>
            <a:r>
              <a:rPr dirty="0"/>
              <a:t>-13%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0" y="2743200"/>
            <a:ext cx="6688700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rPr dirty="0">
                <a:latin typeface="Bookman Old Style" panose="02050604050505020204" pitchFamily="18" charset="0"/>
              </a:rPr>
              <a:t>Mortality Risk Reduction Per Additional Nightly Hour</a:t>
            </a:r>
            <a:endParaRPr lang="en-US" dirty="0">
              <a:latin typeface="Bookman Old Style" panose="02050604050505020204" pitchFamily="18" charset="0"/>
            </a:endParaRPr>
          </a:p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endParaRPr dirty="0">
              <a:latin typeface="Bookman Old Style" panose="02050604050505020204" pitchFamily="18" charset="0"/>
            </a:endParaRPr>
          </a:p>
          <a:p>
            <a:pPr>
              <a:defRPr sz="1600">
                <a:solidFill>
                  <a:srgbClr val="B4B4B4"/>
                </a:solidFill>
                <a:latin typeface="Calibri"/>
              </a:defRPr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Adjusted hazard ratio 0.87 per extra hour: lifespan benefits scale linearly with nightly sleep coverage.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5486400"/>
            <a:ext cx="1036289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B4B4B4"/>
                </a:solidFill>
                <a:latin typeface="Calibri"/>
              </a:defRPr>
            </a:pPr>
            <a:r>
              <a:rPr dirty="0"/>
              <a:t>Reference: Pépin JL et al. French National Health Data System (SNDS) / ALASKA Trial (n=31,000+).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059A9C2-6395-5AF2-6764-84445749C7F4}"/>
              </a:ext>
            </a:extLst>
          </p:cNvPr>
          <p:cNvCxnSpPr>
            <a:cxnSpLocks/>
          </p:cNvCxnSpPr>
          <p:nvPr/>
        </p:nvCxnSpPr>
        <p:spPr>
          <a:xfrm>
            <a:off x="0" y="6264998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" name="Picture 15" descr="Athens Sleep &amp; Wellness Center">
            <a:extLst>
              <a:ext uri="{FF2B5EF4-FFF2-40B4-BE49-F238E27FC236}">
                <a16:creationId xmlns:a16="http://schemas.microsoft.com/office/drawing/2014/main" id="{0B0AB217-4D72-4210-9752-82BB67DC27E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68557"/>
          <a:stretch>
            <a:fillRect/>
          </a:stretch>
        </p:blipFill>
        <p:spPr>
          <a:xfrm>
            <a:off x="10910400" y="113408"/>
            <a:ext cx="533180" cy="4795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9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6400800"/>
            <a:ext cx="1127729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B4B4B4"/>
                </a:solidFill>
                <a:latin typeface="Calibri"/>
              </a:defRPr>
            </a:pPr>
            <a:r>
              <a:rPr dirty="0">
                <a:solidFill>
                  <a:schemeClr val="bg1"/>
                </a:solidFill>
              </a:rPr>
              <a:t>Athens Sleep &amp; Wellness Center  |  </a:t>
            </a:r>
            <a:r>
              <a:rPr dirty="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www.ahcsleepcenter.com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14400" y="731520"/>
            <a:ext cx="1036289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 b="1">
                <a:solidFill>
                  <a:srgbClr val="0096FF"/>
                </a:solidFill>
                <a:latin typeface="Calibri"/>
              </a:defRPr>
            </a:pPr>
            <a:r>
              <a:rPr sz="1600" b="1" dirty="0">
                <a:solidFill>
                  <a:srgbClr val="0096FF"/>
                </a:solidFill>
                <a:latin typeface="Calibri"/>
              </a:rPr>
              <a:t>DOSE-RESPONSE: EARLY PHASE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188720"/>
            <a:ext cx="103628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1">
                <a:solidFill>
                  <a:srgbClr val="FFFFFF"/>
                </a:solidFill>
                <a:latin typeface="Calibri"/>
              </a:defRPr>
            </a:pPr>
            <a:r>
              <a:t>Hours 1 to 4: The Baseline Threshold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2286000"/>
            <a:ext cx="2468880" cy="2926080"/>
          </a:xfrm>
          <a:prstGeom prst="rect">
            <a:avLst/>
          </a:prstGeom>
          <a:solidFill>
            <a:srgbClr val="0F23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2960" y="2377440"/>
            <a:ext cx="228600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FFFFFF"/>
                </a:solidFill>
              </a:defRPr>
            </a:pPr>
            <a:r>
              <a:t>1 Hour</a:t>
            </a:r>
          </a:p>
          <a:p>
            <a:pPr>
              <a:spcBef>
                <a:spcPts val="800"/>
              </a:spcBef>
              <a:defRPr sz="1400" b="1">
                <a:solidFill>
                  <a:srgbClr val="0096FF"/>
                </a:solidFill>
              </a:defRPr>
            </a:pPr>
            <a:r>
              <a:t>Sub-Therapeutic</a:t>
            </a:r>
          </a:p>
          <a:p>
            <a:pPr>
              <a:spcBef>
                <a:spcPts val="800"/>
              </a:spcBef>
              <a:defRPr sz="1300">
                <a:solidFill>
                  <a:srgbClr val="B4B4B4"/>
                </a:solidFill>
              </a:defRPr>
            </a:pPr>
            <a:r>
              <a:t>Minimal survival protection observed.</a:t>
            </a:r>
          </a:p>
        </p:txBody>
      </p:sp>
      <p:sp>
        <p:nvSpPr>
          <p:cNvPr id="7" name="Rectangle 6"/>
          <p:cNvSpPr/>
          <p:nvPr/>
        </p:nvSpPr>
        <p:spPr>
          <a:xfrm>
            <a:off x="3474720" y="2286000"/>
            <a:ext cx="2468880" cy="2926080"/>
          </a:xfrm>
          <a:prstGeom prst="rect">
            <a:avLst/>
          </a:prstGeom>
          <a:solidFill>
            <a:srgbClr val="0F23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3566160" y="2377440"/>
            <a:ext cx="228600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FFFFFF"/>
                </a:solidFill>
              </a:defRPr>
            </a:pPr>
            <a:r>
              <a:t>2 Hours</a:t>
            </a:r>
          </a:p>
          <a:p>
            <a:pPr>
              <a:spcBef>
                <a:spcPts val="800"/>
              </a:spcBef>
              <a:defRPr sz="1400" b="1">
                <a:solidFill>
                  <a:srgbClr val="0096FF"/>
                </a:solidFill>
              </a:defRPr>
            </a:pPr>
            <a:r>
              <a:t>Early Attenuation</a:t>
            </a:r>
          </a:p>
          <a:p>
            <a:pPr>
              <a:spcBef>
                <a:spcPts val="800"/>
              </a:spcBef>
              <a:defRPr sz="1300">
                <a:solidFill>
                  <a:srgbClr val="B4B4B4"/>
                </a:solidFill>
              </a:defRPr>
            </a:pPr>
            <a:r>
              <a:t>Measurable reduction in acute daytime strain.</a:t>
            </a:r>
          </a:p>
        </p:txBody>
      </p:sp>
      <p:sp>
        <p:nvSpPr>
          <p:cNvPr id="9" name="Rectangle 8"/>
          <p:cNvSpPr/>
          <p:nvPr/>
        </p:nvSpPr>
        <p:spPr>
          <a:xfrm>
            <a:off x="6217920" y="2286000"/>
            <a:ext cx="2468880" cy="2926080"/>
          </a:xfrm>
          <a:prstGeom prst="rect">
            <a:avLst/>
          </a:prstGeom>
          <a:solidFill>
            <a:srgbClr val="0F23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309360" y="2377440"/>
            <a:ext cx="228600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FFFFFF"/>
                </a:solidFill>
              </a:defRPr>
            </a:pPr>
            <a:r>
              <a:t>3 Hours</a:t>
            </a:r>
          </a:p>
          <a:p>
            <a:pPr>
              <a:spcBef>
                <a:spcPts val="800"/>
              </a:spcBef>
              <a:defRPr sz="1400" b="1">
                <a:solidFill>
                  <a:srgbClr val="0096FF"/>
                </a:solidFill>
              </a:defRPr>
            </a:pPr>
            <a:r>
              <a:t>Vascular Relief</a:t>
            </a:r>
          </a:p>
          <a:p>
            <a:pPr>
              <a:spcBef>
                <a:spcPts val="800"/>
              </a:spcBef>
              <a:defRPr sz="1300">
                <a:solidFill>
                  <a:srgbClr val="B4B4B4"/>
                </a:solidFill>
              </a:defRPr>
            </a:pPr>
            <a:r>
              <a:t>Significant dip in nocturnal arrhythmias.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961120" y="2286000"/>
            <a:ext cx="2468880" cy="2926080"/>
          </a:xfrm>
          <a:prstGeom prst="rect">
            <a:avLst/>
          </a:prstGeom>
          <a:solidFill>
            <a:srgbClr val="14325A"/>
          </a:solidFill>
          <a:ln>
            <a:solidFill>
              <a:srgbClr val="009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9052560" y="2377440"/>
            <a:ext cx="228600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FFFFFF"/>
                </a:solidFill>
              </a:defRPr>
            </a:pPr>
            <a:r>
              <a:t>4 Hours</a:t>
            </a:r>
          </a:p>
          <a:p>
            <a:pPr>
              <a:spcBef>
                <a:spcPts val="800"/>
              </a:spcBef>
              <a:defRPr sz="1400" b="1">
                <a:solidFill>
                  <a:srgbClr val="0096FF"/>
                </a:solidFill>
              </a:defRPr>
            </a:pPr>
            <a:r>
              <a:t>Clinical Baseline</a:t>
            </a:r>
          </a:p>
          <a:p>
            <a:pPr>
              <a:spcBef>
                <a:spcPts val="800"/>
              </a:spcBef>
              <a:defRPr sz="1300">
                <a:solidFill>
                  <a:srgbClr val="B4B4B4"/>
                </a:solidFill>
              </a:defRPr>
            </a:pPr>
            <a:r>
              <a:t>37% all-cause mortality risk drop.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5486400"/>
            <a:ext cx="103628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B4B4B4"/>
                </a:solidFill>
                <a:latin typeface="Calibri"/>
              </a:defRPr>
            </a:pPr>
            <a:r>
              <a:t>Reference: Weaver TE et al., Sleep 2007; French National Registry (HR 0.54 for 2-4 hrs vs &lt;2 hrs).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9A96CF8-E20A-C356-FB89-F80B40668517}"/>
              </a:ext>
            </a:extLst>
          </p:cNvPr>
          <p:cNvCxnSpPr>
            <a:cxnSpLocks/>
          </p:cNvCxnSpPr>
          <p:nvPr/>
        </p:nvCxnSpPr>
        <p:spPr>
          <a:xfrm>
            <a:off x="0" y="6264998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7" name="Picture 16" descr="Athens Sleep &amp; Wellness Center">
            <a:extLst>
              <a:ext uri="{FF2B5EF4-FFF2-40B4-BE49-F238E27FC236}">
                <a16:creationId xmlns:a16="http://schemas.microsoft.com/office/drawing/2014/main" id="{94EFDBBF-9849-473D-41D7-FEE1F14F31A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68557"/>
          <a:stretch>
            <a:fillRect/>
          </a:stretch>
        </p:blipFill>
        <p:spPr>
          <a:xfrm>
            <a:off x="10910400" y="113408"/>
            <a:ext cx="533180" cy="4795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9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6400800"/>
            <a:ext cx="1127729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B4B4B4"/>
                </a:solidFill>
                <a:latin typeface="Calibri"/>
              </a:defRPr>
            </a:pPr>
            <a:r>
              <a:rPr dirty="0">
                <a:solidFill>
                  <a:schemeClr val="bg1"/>
                </a:solidFill>
              </a:rPr>
              <a:t>Athens Sleep &amp; Wellness Center  |  </a:t>
            </a:r>
            <a:r>
              <a:rPr dirty="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www.ahcsleepcenter.com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14400" y="731520"/>
            <a:ext cx="1036289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2ECC71"/>
                </a:solidFill>
                <a:latin typeface="Calibri"/>
              </a:defRPr>
            </a:pPr>
            <a:r>
              <a:rPr sz="1600" dirty="0"/>
              <a:t>DOSE-RESPONSE: OPTIMIZATION PHASE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188720"/>
            <a:ext cx="103628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1">
                <a:solidFill>
                  <a:srgbClr val="FFFFFF"/>
                </a:solidFill>
                <a:latin typeface="Calibri"/>
              </a:defRPr>
            </a:pPr>
            <a:r>
              <a:t>Hours 5 to 8: The Longevity Extension Zone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2286000"/>
            <a:ext cx="2468880" cy="2926080"/>
          </a:xfrm>
          <a:prstGeom prst="rect">
            <a:avLst/>
          </a:prstGeom>
          <a:solidFill>
            <a:srgbClr val="0F2D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2960" y="2377440"/>
            <a:ext cx="228600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FFFFFF"/>
                </a:solidFill>
              </a:defRPr>
            </a:pPr>
            <a:r>
              <a:t>5 Hours</a:t>
            </a:r>
          </a:p>
          <a:p>
            <a:pPr>
              <a:spcBef>
                <a:spcPts val="800"/>
              </a:spcBef>
              <a:defRPr sz="1400" b="1">
                <a:solidFill>
                  <a:srgbClr val="2ECC71"/>
                </a:solidFill>
              </a:defRPr>
            </a:pPr>
            <a:r>
              <a:t>Cardioprotection</a:t>
            </a:r>
          </a:p>
          <a:p>
            <a:pPr>
              <a:spcBef>
                <a:spcPts val="800"/>
              </a:spcBef>
              <a:defRPr sz="1300">
                <a:solidFill>
                  <a:srgbClr val="B4B4B4"/>
                </a:solidFill>
              </a:defRPr>
            </a:pPr>
            <a:r>
              <a:t>Profound drop in ischemic cardiac events.</a:t>
            </a:r>
          </a:p>
        </p:txBody>
      </p:sp>
      <p:sp>
        <p:nvSpPr>
          <p:cNvPr id="7" name="Rectangle 6"/>
          <p:cNvSpPr/>
          <p:nvPr/>
        </p:nvSpPr>
        <p:spPr>
          <a:xfrm>
            <a:off x="3474720" y="2286000"/>
            <a:ext cx="2468880" cy="2926080"/>
          </a:xfrm>
          <a:prstGeom prst="rect">
            <a:avLst/>
          </a:prstGeom>
          <a:solidFill>
            <a:srgbClr val="0F2D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3566160" y="2377440"/>
            <a:ext cx="228600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FFFFFF"/>
                </a:solidFill>
              </a:defRPr>
            </a:pPr>
            <a:r>
              <a:t>6 Hours</a:t>
            </a:r>
          </a:p>
          <a:p>
            <a:pPr>
              <a:spcBef>
                <a:spcPts val="800"/>
              </a:spcBef>
              <a:defRPr sz="1400" b="1">
                <a:solidFill>
                  <a:srgbClr val="2ECC71"/>
                </a:solidFill>
              </a:defRPr>
            </a:pPr>
            <a:r>
              <a:t>55% Heart Protection</a:t>
            </a:r>
          </a:p>
          <a:p>
            <a:pPr>
              <a:spcBef>
                <a:spcPts val="800"/>
              </a:spcBef>
              <a:defRPr sz="1300">
                <a:solidFill>
                  <a:srgbClr val="B4B4B4"/>
                </a:solidFill>
              </a:defRPr>
            </a:pPr>
            <a:r>
              <a:t>Major reduction in cardiovascular deaths.</a:t>
            </a:r>
          </a:p>
        </p:txBody>
      </p:sp>
      <p:sp>
        <p:nvSpPr>
          <p:cNvPr id="9" name="Rectangle 8"/>
          <p:cNvSpPr/>
          <p:nvPr/>
        </p:nvSpPr>
        <p:spPr>
          <a:xfrm>
            <a:off x="6217920" y="2286000"/>
            <a:ext cx="2468880" cy="2926080"/>
          </a:xfrm>
          <a:prstGeom prst="rect">
            <a:avLst/>
          </a:prstGeom>
          <a:solidFill>
            <a:srgbClr val="0F2D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309360" y="2377440"/>
            <a:ext cx="228600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FFFFFF"/>
                </a:solidFill>
              </a:defRPr>
            </a:pPr>
            <a:r>
              <a:t>7 Hours</a:t>
            </a:r>
          </a:p>
          <a:p>
            <a:pPr>
              <a:spcBef>
                <a:spcPts val="800"/>
              </a:spcBef>
              <a:defRPr sz="1400" b="1">
                <a:solidFill>
                  <a:srgbClr val="2ECC71"/>
                </a:solidFill>
              </a:defRPr>
            </a:pPr>
            <a:r>
              <a:t>REM Shielding</a:t>
            </a:r>
          </a:p>
          <a:p>
            <a:pPr>
              <a:spcBef>
                <a:spcPts val="800"/>
              </a:spcBef>
              <a:defRPr sz="1300">
                <a:solidFill>
                  <a:srgbClr val="B4B4B4"/>
                </a:solidFill>
              </a:defRPr>
            </a:pPr>
            <a:r>
              <a:t>Blocks peak morning sympathetic surges.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961120" y="2286000"/>
            <a:ext cx="2468880" cy="2926080"/>
          </a:xfrm>
          <a:prstGeom prst="rect">
            <a:avLst/>
          </a:prstGeom>
          <a:solidFill>
            <a:srgbClr val="14412D"/>
          </a:solidFill>
          <a:ln>
            <a:solidFill>
              <a:srgbClr val="2ECC7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9052560" y="2377440"/>
            <a:ext cx="228600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FFFFFF"/>
                </a:solidFill>
              </a:defRPr>
            </a:pPr>
            <a:r>
              <a:t>8 Hours</a:t>
            </a:r>
          </a:p>
          <a:p>
            <a:pPr>
              <a:spcBef>
                <a:spcPts val="800"/>
              </a:spcBef>
              <a:defRPr sz="1400" b="1">
                <a:solidFill>
                  <a:srgbClr val="2ECC71"/>
                </a:solidFill>
              </a:defRPr>
            </a:pPr>
            <a:r>
              <a:t>Max Lifespan Gain</a:t>
            </a:r>
          </a:p>
          <a:p>
            <a:pPr>
              <a:spcBef>
                <a:spcPts val="800"/>
              </a:spcBef>
              <a:defRPr sz="1300">
                <a:solidFill>
                  <a:srgbClr val="B4B4B4"/>
                </a:solidFill>
              </a:defRPr>
            </a:pPr>
            <a:r>
              <a:t>Epigenetic age reversal: -1.6 years.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5486400"/>
            <a:ext cx="103628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B4B4B4"/>
                </a:solidFill>
                <a:latin typeface="Calibri"/>
              </a:defRPr>
            </a:pPr>
            <a:r>
              <a:t>Reference: Malhotra A. et al., Lancet Respir Med 2024; GrimAge Epigenetic Cohort Study.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DE0EBE5-485C-5052-5563-3D74548BE0C2}"/>
              </a:ext>
            </a:extLst>
          </p:cNvPr>
          <p:cNvCxnSpPr>
            <a:cxnSpLocks/>
          </p:cNvCxnSpPr>
          <p:nvPr/>
        </p:nvCxnSpPr>
        <p:spPr>
          <a:xfrm>
            <a:off x="0" y="6264998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" name="Picture 15" descr="Athens Sleep &amp; Wellness Center">
            <a:extLst>
              <a:ext uri="{FF2B5EF4-FFF2-40B4-BE49-F238E27FC236}">
                <a16:creationId xmlns:a16="http://schemas.microsoft.com/office/drawing/2014/main" id="{57153C69-C686-9E2D-B03A-5DBBFCD4FA0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68557"/>
          <a:stretch>
            <a:fillRect/>
          </a:stretch>
        </p:blipFill>
        <p:spPr>
          <a:xfrm>
            <a:off x="10910400" y="113408"/>
            <a:ext cx="533180" cy="4795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9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6400800"/>
            <a:ext cx="1127729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B4B4B4"/>
                </a:solidFill>
                <a:latin typeface="Calibri"/>
              </a:defRPr>
            </a:pPr>
            <a:r>
              <a:rPr dirty="0">
                <a:solidFill>
                  <a:schemeClr val="bg1"/>
                </a:solidFill>
              </a:rPr>
              <a:t>Athens Sleep &amp; Wellness Center  |  </a:t>
            </a:r>
            <a:r>
              <a:rPr dirty="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www.ahcsleepcenter.com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14400" y="731520"/>
            <a:ext cx="1036289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 b="1">
                <a:solidFill>
                  <a:srgbClr val="0096FF"/>
                </a:solidFill>
                <a:latin typeface="Calibri"/>
              </a:defRPr>
            </a:pPr>
            <a:r>
              <a:rPr sz="1600" b="1" dirty="0">
                <a:solidFill>
                  <a:srgbClr val="0096FF"/>
                </a:solidFill>
                <a:latin typeface="Calibri"/>
              </a:rPr>
              <a:t>MORTALITY RISK TRAJECTORY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188720"/>
            <a:ext cx="103628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1">
                <a:solidFill>
                  <a:srgbClr val="FFFFFF"/>
                </a:solidFill>
                <a:latin typeface="Calibri"/>
              </a:defRPr>
            </a:pPr>
            <a:r>
              <a:t>Dose-Dependent Mortality Reduction (1 to 8 Hours)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194560"/>
            <a:ext cx="2286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FFFFFF"/>
                </a:solidFill>
                <a:latin typeface="Calibri"/>
              </a:defRPr>
            </a:pPr>
            <a:r>
              <a:t>1 Hour/Night</a:t>
            </a:r>
          </a:p>
        </p:txBody>
      </p:sp>
      <p:sp>
        <p:nvSpPr>
          <p:cNvPr id="6" name="Rectangle 5"/>
          <p:cNvSpPr/>
          <p:nvPr/>
        </p:nvSpPr>
        <p:spPr>
          <a:xfrm>
            <a:off x="3383280" y="2286000"/>
            <a:ext cx="6858000" cy="182880"/>
          </a:xfrm>
          <a:prstGeom prst="rect">
            <a:avLst/>
          </a:prstGeom>
          <a:solidFill>
            <a:srgbClr val="1E28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3383280" y="2286000"/>
            <a:ext cx="1028700" cy="182880"/>
          </a:xfrm>
          <a:prstGeom prst="rect">
            <a:avLst/>
          </a:prstGeom>
          <a:solidFill>
            <a:srgbClr val="B4B4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424160" y="2148840"/>
            <a:ext cx="1371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B4B4B4"/>
                </a:solidFill>
                <a:latin typeface="Calibri"/>
              </a:defRPr>
            </a:pPr>
            <a:r>
              <a:t>-5% Risk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2697480"/>
            <a:ext cx="2286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FFFFFF"/>
                </a:solidFill>
                <a:latin typeface="Calibri"/>
              </a:defRPr>
            </a:pPr>
            <a:r>
              <a:t>2 Hours/Night</a:t>
            </a:r>
          </a:p>
        </p:txBody>
      </p:sp>
      <p:sp>
        <p:nvSpPr>
          <p:cNvPr id="10" name="Rectangle 9"/>
          <p:cNvSpPr/>
          <p:nvPr/>
        </p:nvSpPr>
        <p:spPr>
          <a:xfrm>
            <a:off x="3383280" y="2788920"/>
            <a:ext cx="6858000" cy="182880"/>
          </a:xfrm>
          <a:prstGeom prst="rect">
            <a:avLst/>
          </a:prstGeom>
          <a:solidFill>
            <a:srgbClr val="1E28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3383280" y="2788920"/>
            <a:ext cx="2057400" cy="182880"/>
          </a:xfrm>
          <a:prstGeom prst="rect">
            <a:avLst/>
          </a:prstGeom>
          <a:solidFill>
            <a:srgbClr val="B4B4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424160" y="2651760"/>
            <a:ext cx="1371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B4B4B4"/>
                </a:solidFill>
                <a:latin typeface="Calibri"/>
              </a:defRPr>
            </a:pPr>
            <a:r>
              <a:t>-14% Risk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3200400"/>
            <a:ext cx="2286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FFFFFF"/>
                </a:solidFill>
                <a:latin typeface="Calibri"/>
              </a:defRPr>
            </a:pPr>
            <a:r>
              <a:t>3 Hours/Night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383280" y="3291840"/>
            <a:ext cx="6858000" cy="182880"/>
          </a:xfrm>
          <a:prstGeom prst="rect">
            <a:avLst/>
          </a:prstGeom>
          <a:solidFill>
            <a:srgbClr val="1E28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3383280" y="3291840"/>
            <a:ext cx="3429000" cy="182880"/>
          </a:xfrm>
          <a:prstGeom prst="rect">
            <a:avLst/>
          </a:prstGeom>
          <a:solidFill>
            <a:srgbClr val="009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0424160" y="3154680"/>
            <a:ext cx="1371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0096FF"/>
                </a:solidFill>
                <a:latin typeface="Calibri"/>
              </a:defRPr>
            </a:pPr>
            <a:r>
              <a:t>-25% Risk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" y="3703320"/>
            <a:ext cx="2286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FFFFFF"/>
                </a:solidFill>
                <a:latin typeface="Calibri"/>
              </a:defRPr>
            </a:pPr>
            <a:r>
              <a:t>4 Hours/Night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383280" y="3794760"/>
            <a:ext cx="6858000" cy="182880"/>
          </a:xfrm>
          <a:prstGeom prst="rect">
            <a:avLst/>
          </a:prstGeom>
          <a:solidFill>
            <a:srgbClr val="1E28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3383280" y="3794760"/>
            <a:ext cx="4457700" cy="182880"/>
          </a:xfrm>
          <a:prstGeom prst="rect">
            <a:avLst/>
          </a:prstGeom>
          <a:solidFill>
            <a:srgbClr val="009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0424160" y="3657600"/>
            <a:ext cx="1371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0096FF"/>
                </a:solidFill>
                <a:latin typeface="Calibri"/>
              </a:defRPr>
            </a:pPr>
            <a:r>
              <a:t>-37% Mortality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4400" y="4206240"/>
            <a:ext cx="2286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FFFFFF"/>
                </a:solidFill>
                <a:latin typeface="Calibri"/>
              </a:defRPr>
            </a:pPr>
            <a:r>
              <a:t>6 Hours/Night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383280" y="4297680"/>
            <a:ext cx="6858000" cy="182880"/>
          </a:xfrm>
          <a:prstGeom prst="rect">
            <a:avLst/>
          </a:prstGeom>
          <a:solidFill>
            <a:srgbClr val="1E28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3383280" y="4297680"/>
            <a:ext cx="5486400" cy="182880"/>
          </a:xfrm>
          <a:prstGeom prst="rect">
            <a:avLst/>
          </a:prstGeom>
          <a:solidFill>
            <a:srgbClr val="2ECC7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10424160" y="4160520"/>
            <a:ext cx="1371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2ECC71"/>
                </a:solidFill>
                <a:latin typeface="Calibri"/>
              </a:defRPr>
            </a:pPr>
            <a:r>
              <a:t>-55% CV Death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14400" y="4709160"/>
            <a:ext cx="2286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FFFFFF"/>
                </a:solidFill>
                <a:latin typeface="Calibri"/>
              </a:defRPr>
            </a:pPr>
            <a:r>
              <a:t>7-8 Hours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383280" y="4800600"/>
            <a:ext cx="6858000" cy="182880"/>
          </a:xfrm>
          <a:prstGeom prst="rect">
            <a:avLst/>
          </a:prstGeom>
          <a:solidFill>
            <a:srgbClr val="1E28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3383280" y="4800600"/>
            <a:ext cx="6515100" cy="182880"/>
          </a:xfrm>
          <a:prstGeom prst="rect">
            <a:avLst/>
          </a:prstGeom>
          <a:solidFill>
            <a:srgbClr val="2ECC7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10424160" y="4663440"/>
            <a:ext cx="1371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2ECC71"/>
                </a:solidFill>
                <a:latin typeface="Calibri"/>
              </a:defRPr>
            </a:pPr>
            <a:r>
              <a:t>-62% Mortality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14400" y="5577840"/>
            <a:ext cx="103628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B4B4B4"/>
                </a:solidFill>
                <a:latin typeface="Calibri"/>
              </a:defRPr>
            </a:pPr>
            <a:r>
              <a:t>Reference: ALASKA Phase II Programme &amp; French SNDS Registry Cox Proportional Hazards Model (aHR 0.87/hour).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39276815-905A-51EF-E62C-29E3FF90B202}"/>
              </a:ext>
            </a:extLst>
          </p:cNvPr>
          <p:cNvCxnSpPr>
            <a:cxnSpLocks/>
          </p:cNvCxnSpPr>
          <p:nvPr/>
        </p:nvCxnSpPr>
        <p:spPr>
          <a:xfrm>
            <a:off x="0" y="6264998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2" name="Picture 31" descr="Athens Sleep &amp; Wellness Center">
            <a:extLst>
              <a:ext uri="{FF2B5EF4-FFF2-40B4-BE49-F238E27FC236}">
                <a16:creationId xmlns:a16="http://schemas.microsoft.com/office/drawing/2014/main" id="{A17781BD-79AC-3D93-38B0-1C727CCC31C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68557"/>
          <a:stretch>
            <a:fillRect/>
          </a:stretch>
        </p:blipFill>
        <p:spPr>
          <a:xfrm>
            <a:off x="10910400" y="113408"/>
            <a:ext cx="533180" cy="4795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9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6400800"/>
            <a:ext cx="1127729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B4B4B4"/>
                </a:solidFill>
                <a:latin typeface="Calibri"/>
              </a:defRPr>
            </a:pPr>
            <a:r>
              <a:rPr dirty="0">
                <a:solidFill>
                  <a:schemeClr val="bg1"/>
                </a:solidFill>
              </a:rPr>
              <a:t>Athens Sleep &amp; Wellness Center  |  </a:t>
            </a:r>
            <a:r>
              <a:rPr dirty="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www.ahcsleepcenter.com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14400" y="731520"/>
            <a:ext cx="1036289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2ECC71"/>
                </a:solidFill>
                <a:latin typeface="Calibri"/>
              </a:defRPr>
            </a:pPr>
            <a:r>
              <a:rPr sz="1600" dirty="0"/>
              <a:t>MOLECULAR REJUVENATION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188720"/>
            <a:ext cx="103628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1">
                <a:solidFill>
                  <a:srgbClr val="FFFFFF"/>
                </a:solidFill>
                <a:latin typeface="Calibri"/>
              </a:defRPr>
            </a:pPr>
            <a:r>
              <a:t>Reversing Biological Aging (GrimAge)</a:t>
            </a:r>
          </a:p>
        </p:txBody>
      </p:sp>
      <p:sp>
        <p:nvSpPr>
          <p:cNvPr id="5" name="Rectangle 4"/>
          <p:cNvSpPr/>
          <p:nvPr/>
        </p:nvSpPr>
        <p:spPr>
          <a:xfrm>
            <a:off x="914400" y="2286000"/>
            <a:ext cx="4114800" cy="2926080"/>
          </a:xfrm>
          <a:prstGeom prst="rect">
            <a:avLst/>
          </a:prstGeom>
          <a:solidFill>
            <a:srgbClr val="0F2D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97280" y="2468880"/>
            <a:ext cx="3749039" cy="2560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400" b="1">
                <a:solidFill>
                  <a:srgbClr val="2ECC71"/>
                </a:solidFill>
              </a:defRPr>
            </a:pPr>
            <a:r>
              <a:t>-1.6 Yrs</a:t>
            </a:r>
          </a:p>
          <a:p>
            <a:pPr>
              <a:spcBef>
                <a:spcPts val="1000"/>
              </a:spcBef>
              <a:defRPr sz="1800" b="1">
                <a:solidFill>
                  <a:srgbClr val="FFFFFF"/>
                </a:solidFill>
              </a:defRPr>
            </a:pPr>
            <a:r>
              <a:t>Biological Age Reversal</a:t>
            </a:r>
          </a:p>
          <a:p>
            <a:pPr>
              <a:spcBef>
                <a:spcPts val="800"/>
              </a:spcBef>
              <a:defRPr sz="1400">
                <a:solidFill>
                  <a:srgbClr val="B4B4B4"/>
                </a:solidFill>
              </a:defRPr>
            </a:pPr>
            <a:r>
              <a:t>Achieved with &gt; 5.8 hours per night of CPAP compliance within 12 months.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0" y="2286000"/>
            <a:ext cx="5790895" cy="1188720"/>
          </a:xfrm>
          <a:prstGeom prst="rect">
            <a:avLst/>
          </a:prstGeom>
          <a:solidFill>
            <a:srgbClr val="1423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669280" y="2377440"/>
            <a:ext cx="54864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1">
                <a:solidFill>
                  <a:srgbClr val="FFFFFF"/>
                </a:solidFill>
              </a:defRPr>
            </a:pPr>
            <a:r>
              <a:t>DNA Methylation Clock</a:t>
            </a:r>
          </a:p>
          <a:p>
            <a:pPr>
              <a:spcBef>
                <a:spcPts val="400"/>
              </a:spcBef>
              <a:defRPr sz="1400">
                <a:solidFill>
                  <a:srgbClr val="B4B4B4"/>
                </a:solidFill>
              </a:defRPr>
            </a:pPr>
            <a:r>
              <a:t>Slows cellular senescence across tissues.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0" y="3749040"/>
            <a:ext cx="5790895" cy="1188720"/>
          </a:xfrm>
          <a:prstGeom prst="rect">
            <a:avLst/>
          </a:prstGeom>
          <a:solidFill>
            <a:srgbClr val="1423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5669280" y="3840480"/>
            <a:ext cx="54864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1">
                <a:solidFill>
                  <a:srgbClr val="FFFFFF"/>
                </a:solidFill>
              </a:defRPr>
            </a:pPr>
            <a:r>
              <a:t>Telomere Protection</a:t>
            </a:r>
          </a:p>
          <a:p>
            <a:pPr>
              <a:spcBef>
                <a:spcPts val="400"/>
              </a:spcBef>
              <a:defRPr sz="1400">
                <a:solidFill>
                  <a:srgbClr val="B4B4B4"/>
                </a:solidFill>
              </a:defRPr>
            </a:pPr>
            <a:r>
              <a:t>Halts intermittent hypoxia-induced telomere loss.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5486400"/>
            <a:ext cx="103628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B4B4B4"/>
                </a:solidFill>
                <a:latin typeface="Calibri"/>
              </a:defRPr>
            </a:pPr>
            <a:r>
              <a:t>Reference: European Sleep Research Society / GrimAge DNA Methylation Cohort (Lifespan Research 2025).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F8BA214-9CC2-CDF3-E3F5-55147F19FABE}"/>
              </a:ext>
            </a:extLst>
          </p:cNvPr>
          <p:cNvCxnSpPr>
            <a:cxnSpLocks/>
          </p:cNvCxnSpPr>
          <p:nvPr/>
        </p:nvCxnSpPr>
        <p:spPr>
          <a:xfrm>
            <a:off x="0" y="6264998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Picture 13" descr="Athens Sleep &amp; Wellness Center">
            <a:extLst>
              <a:ext uri="{FF2B5EF4-FFF2-40B4-BE49-F238E27FC236}">
                <a16:creationId xmlns:a16="http://schemas.microsoft.com/office/drawing/2014/main" id="{D408812F-BE37-3D9E-54BB-4B9EE0D4FE0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68557"/>
          <a:stretch>
            <a:fillRect/>
          </a:stretch>
        </p:blipFill>
        <p:spPr>
          <a:xfrm>
            <a:off x="10910400" y="113408"/>
            <a:ext cx="533180" cy="4795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9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6400800"/>
            <a:ext cx="1127729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B4B4B4"/>
                </a:solidFill>
                <a:latin typeface="Calibri"/>
              </a:defRPr>
            </a:pPr>
            <a:r>
              <a:rPr dirty="0">
                <a:solidFill>
                  <a:schemeClr val="bg1"/>
                </a:solidFill>
              </a:rPr>
              <a:t>Athens Sleep &amp; Wellness Center  |  </a:t>
            </a:r>
            <a:r>
              <a:rPr dirty="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www.ahcsleepcenter.com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14400" y="731520"/>
            <a:ext cx="1036289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0096FF"/>
                </a:solidFill>
                <a:latin typeface="Calibri"/>
              </a:defRPr>
            </a:pPr>
            <a:r>
              <a:rPr dirty="0"/>
              <a:t>SLEEP </a:t>
            </a:r>
            <a:r>
              <a:rPr sz="1600" b="1" dirty="0">
                <a:solidFill>
                  <a:srgbClr val="0096FF"/>
                </a:solidFill>
                <a:latin typeface="Calibri"/>
              </a:rPr>
              <a:t>ARCHITECTURE</a:t>
            </a:r>
            <a:r>
              <a:rPr dirty="0"/>
              <a:t> CRITICALITY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188720"/>
            <a:ext cx="103628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1">
                <a:solidFill>
                  <a:srgbClr val="FFFFFF"/>
                </a:solidFill>
                <a:latin typeface="Calibri"/>
              </a:defRPr>
            </a:pPr>
            <a:r>
              <a:t>Why Hours 6 to 8 Protect the Heart</a:t>
            </a:r>
          </a:p>
        </p:txBody>
      </p:sp>
      <p:sp>
        <p:nvSpPr>
          <p:cNvPr id="5" name="Rectangle 4"/>
          <p:cNvSpPr/>
          <p:nvPr/>
        </p:nvSpPr>
        <p:spPr>
          <a:xfrm>
            <a:off x="914400" y="2377440"/>
            <a:ext cx="3200400" cy="2743200"/>
          </a:xfrm>
          <a:prstGeom prst="rect">
            <a:avLst/>
          </a:prstGeom>
          <a:solidFill>
            <a:srgbClr val="141E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51560" y="3012998"/>
            <a:ext cx="2926080" cy="2377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1">
                <a:solidFill>
                  <a:srgbClr val="0096FF"/>
                </a:solidFill>
              </a:defRPr>
            </a:pPr>
            <a:r>
              <a:rPr dirty="0"/>
              <a:t>REM Apnea Clustering</a:t>
            </a:r>
          </a:p>
          <a:p>
            <a:pPr>
              <a:spcBef>
                <a:spcPts val="1200"/>
              </a:spcBef>
              <a:defRPr sz="1400">
                <a:solidFill>
                  <a:srgbClr val="FFFFFF"/>
                </a:solidFill>
              </a:defRPr>
            </a:pPr>
            <a:r>
              <a:rPr dirty="0"/>
              <a:t>Longest and deepest REM cycles occur in the final 2 hours of sleep.</a:t>
            </a:r>
          </a:p>
        </p:txBody>
      </p:sp>
      <p:sp>
        <p:nvSpPr>
          <p:cNvPr id="7" name="Rectangle 6"/>
          <p:cNvSpPr/>
          <p:nvPr/>
        </p:nvSpPr>
        <p:spPr>
          <a:xfrm>
            <a:off x="4480560" y="2377440"/>
            <a:ext cx="3200400" cy="2743200"/>
          </a:xfrm>
          <a:prstGeom prst="rect">
            <a:avLst/>
          </a:prstGeom>
          <a:solidFill>
            <a:srgbClr val="141E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617720" y="2967735"/>
            <a:ext cx="2926080" cy="2377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1">
                <a:solidFill>
                  <a:srgbClr val="0096FF"/>
                </a:solidFill>
              </a:defRPr>
            </a:pPr>
            <a:r>
              <a:t>Morning Cardiac Surge</a:t>
            </a:r>
          </a:p>
          <a:p>
            <a:pPr>
              <a:spcBef>
                <a:spcPts val="1200"/>
              </a:spcBef>
              <a:defRPr sz="1400">
                <a:solidFill>
                  <a:srgbClr val="FFFFFF"/>
                </a:solidFill>
              </a:defRPr>
            </a:pPr>
            <a:r>
              <a:t>Early morning hypoxia triggers acute myocardial infarction.</a:t>
            </a:r>
          </a:p>
        </p:txBody>
      </p:sp>
      <p:sp>
        <p:nvSpPr>
          <p:cNvPr id="9" name="Rectangle 8"/>
          <p:cNvSpPr/>
          <p:nvPr/>
        </p:nvSpPr>
        <p:spPr>
          <a:xfrm>
            <a:off x="8046720" y="2377440"/>
            <a:ext cx="3200400" cy="2743200"/>
          </a:xfrm>
          <a:prstGeom prst="rect">
            <a:avLst/>
          </a:prstGeom>
          <a:solidFill>
            <a:srgbClr val="141E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183880" y="2942875"/>
            <a:ext cx="2926080" cy="2377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1">
                <a:solidFill>
                  <a:srgbClr val="0096FF"/>
                </a:solidFill>
              </a:defRPr>
            </a:pPr>
            <a:r>
              <a:rPr dirty="0"/>
              <a:t>Full-Night Shield</a:t>
            </a:r>
          </a:p>
          <a:p>
            <a:pPr>
              <a:spcBef>
                <a:spcPts val="1200"/>
              </a:spcBef>
              <a:defRPr sz="1400">
                <a:solidFill>
                  <a:srgbClr val="FFFFFF"/>
                </a:solidFill>
              </a:defRPr>
            </a:pPr>
            <a:r>
              <a:rPr dirty="0"/>
              <a:t>Wearing CPAP for 7-8 hours eliminates vulnerable awakenings.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5486400"/>
            <a:ext cx="103628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B4B4B4"/>
                </a:solidFill>
                <a:latin typeface="Calibri"/>
              </a:defRPr>
            </a:pPr>
            <a:r>
              <a:t>Reference: Mokhlesi B et al., Am J Respir Crit Care Med (REM OSA and Cardiovascular Mortality).</a:t>
            </a:r>
          </a:p>
        </p:txBody>
      </p:sp>
      <p:pic>
        <p:nvPicPr>
          <p:cNvPr id="13" name="object 2">
            <a:extLst>
              <a:ext uri="{FF2B5EF4-FFF2-40B4-BE49-F238E27FC236}">
                <a16:creationId xmlns:a16="http://schemas.microsoft.com/office/drawing/2014/main" id="{81E8BDE6-7846-A887-7748-78E79E2565E1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54468" y="2661391"/>
            <a:ext cx="346079" cy="346499"/>
          </a:xfrm>
          <a:prstGeom prst="rect">
            <a:avLst/>
          </a:prstGeom>
        </p:spPr>
      </p:pic>
      <p:pic>
        <p:nvPicPr>
          <p:cNvPr id="15" name="object 3">
            <a:extLst>
              <a:ext uri="{FF2B5EF4-FFF2-40B4-BE49-F238E27FC236}">
                <a16:creationId xmlns:a16="http://schemas.microsoft.com/office/drawing/2014/main" id="{4A3D0C12-8195-BB27-100F-750992913CB7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707247" y="2661391"/>
            <a:ext cx="346079" cy="299249"/>
          </a:xfrm>
          <a:prstGeom prst="rect">
            <a:avLst/>
          </a:prstGeom>
        </p:spPr>
      </p:pic>
      <p:pic>
        <p:nvPicPr>
          <p:cNvPr id="19" name="object 4">
            <a:extLst>
              <a:ext uri="{FF2B5EF4-FFF2-40B4-BE49-F238E27FC236}">
                <a16:creationId xmlns:a16="http://schemas.microsoft.com/office/drawing/2014/main" id="{55148492-6A77-9FD0-27C8-E893D77D1D94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295852" y="2607988"/>
            <a:ext cx="314617" cy="330749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183B297-513E-F2C2-C142-677D4084EAC5}"/>
              </a:ext>
            </a:extLst>
          </p:cNvPr>
          <p:cNvCxnSpPr>
            <a:cxnSpLocks/>
          </p:cNvCxnSpPr>
          <p:nvPr/>
        </p:nvCxnSpPr>
        <p:spPr>
          <a:xfrm>
            <a:off x="0" y="6264998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2" name="Picture 21" descr="Athens Sleep &amp; Wellness Center">
            <a:extLst>
              <a:ext uri="{FF2B5EF4-FFF2-40B4-BE49-F238E27FC236}">
                <a16:creationId xmlns:a16="http://schemas.microsoft.com/office/drawing/2014/main" id="{2491B104-0451-E5B1-D5A6-E245FE1C62B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68557"/>
          <a:stretch>
            <a:fillRect/>
          </a:stretch>
        </p:blipFill>
        <p:spPr>
          <a:xfrm>
            <a:off x="10910400" y="113408"/>
            <a:ext cx="533180" cy="4795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9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6400800"/>
            <a:ext cx="1127729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B4B4B4"/>
                </a:solidFill>
                <a:latin typeface="Calibri"/>
              </a:defRPr>
            </a:pPr>
            <a:r>
              <a:rPr dirty="0">
                <a:solidFill>
                  <a:schemeClr val="bg1"/>
                </a:solidFill>
              </a:rPr>
              <a:t>Athens Sleep &amp; Wellness Center  |  </a:t>
            </a:r>
            <a:r>
              <a:rPr dirty="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www.ahcsleepcenter.com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14400" y="457200"/>
            <a:ext cx="103628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0096FF"/>
                </a:solidFill>
                <a:latin typeface="Calibri"/>
              </a:defRPr>
            </a:pPr>
            <a:r>
              <a:rPr dirty="0"/>
              <a:t>CLINICAL MATRIX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822960"/>
            <a:ext cx="10362895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200" b="1">
                <a:solidFill>
                  <a:srgbClr val="FFFFFF"/>
                </a:solidFill>
                <a:latin typeface="Calibri"/>
              </a:defRPr>
            </a:pPr>
            <a:r>
              <a:t>Hourly CPAP Adherence vs. Longevity Impact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9049476"/>
              </p:ext>
            </p:extLst>
          </p:nvPr>
        </p:nvGraphicFramePr>
        <p:xfrm>
          <a:off x="731520" y="1645920"/>
          <a:ext cx="10728655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161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pPr algn="l">
                        <a:defRPr sz="1400" b="1">
                          <a:solidFill>
                            <a:srgbClr val="FFFFFF"/>
                          </a:solidFill>
                        </a:defRPr>
                      </a:pPr>
                      <a:r>
                        <a:t>Nightly Duration</a:t>
                      </a:r>
                    </a:p>
                  </a:txBody>
                  <a:tcPr>
                    <a:solidFill>
                      <a:srgbClr val="0C234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 b="1">
                          <a:solidFill>
                            <a:srgbClr val="FFFFFF"/>
                          </a:solidFill>
                        </a:defRPr>
                      </a:pPr>
                      <a:r>
                        <a:t>Mortality Hazard</a:t>
                      </a:r>
                    </a:p>
                  </a:txBody>
                  <a:tcPr>
                    <a:solidFill>
                      <a:srgbClr val="0C234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 b="1">
                          <a:solidFill>
                            <a:srgbClr val="FFFFFF"/>
                          </a:solidFill>
                        </a:defRPr>
                      </a:pPr>
                      <a:r>
                        <a:t>Cardiovascular Risk</a:t>
                      </a:r>
                    </a:p>
                  </a:txBody>
                  <a:tcPr>
                    <a:solidFill>
                      <a:srgbClr val="0C234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 b="1">
                          <a:solidFill>
                            <a:srgbClr val="FFFFFF"/>
                          </a:solidFill>
                        </a:defRPr>
                      </a:pPr>
                      <a:r>
                        <a:t>Clinical Verdict</a:t>
                      </a:r>
                    </a:p>
                  </a:txBody>
                  <a:tcPr>
                    <a:solidFill>
                      <a:srgbClr val="0C23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1 to 2 Hours</a:t>
                      </a:r>
                    </a:p>
                  </a:txBody>
                  <a:tcPr>
                    <a:solidFill>
                      <a:srgbClr val="121C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B4B4B4"/>
                          </a:solidFill>
                          <a:latin typeface="Calibri"/>
                        </a:defRPr>
                      </a:pPr>
                      <a:r>
                        <a:rPr>
                          <a:solidFill>
                            <a:schemeClr val="bg1"/>
                          </a:solidFill>
                        </a:rPr>
                        <a:t>HR ~0.86 - 0.95</a:t>
                      </a:r>
                    </a:p>
                  </a:txBody>
                  <a:tcPr>
                    <a:solidFill>
                      <a:srgbClr val="121C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B4B4B4"/>
                          </a:solidFill>
                          <a:latin typeface="Calibri"/>
                        </a:defRPr>
                      </a:pPr>
                      <a:r>
                        <a:rPr>
                          <a:solidFill>
                            <a:schemeClr val="bg1"/>
                          </a:solidFill>
                        </a:rPr>
                        <a:t>Elevated risk persists</a:t>
                      </a:r>
                    </a:p>
                  </a:txBody>
                  <a:tcPr>
                    <a:solidFill>
                      <a:srgbClr val="121C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E65A5A"/>
                          </a:solidFill>
                          <a:latin typeface="Calibri"/>
                        </a:defRPr>
                      </a:pPr>
                      <a:r>
                        <a:t>Sub-therapeutic</a:t>
                      </a:r>
                    </a:p>
                  </a:txBody>
                  <a:tcPr>
                    <a:solidFill>
                      <a:srgbClr val="121C2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3 to 4 Hours</a:t>
                      </a:r>
                    </a:p>
                  </a:txBody>
                  <a:tcPr>
                    <a:solidFill>
                      <a:srgbClr val="1826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B4B4B4"/>
                          </a:solidFill>
                          <a:latin typeface="Calibri"/>
                        </a:defRPr>
                      </a:pPr>
                      <a:r>
                        <a:rPr>
                          <a:solidFill>
                            <a:schemeClr val="bg1"/>
                          </a:solidFill>
                        </a:rPr>
                        <a:t>HR 0.63 (37% drop)</a:t>
                      </a:r>
                    </a:p>
                  </a:txBody>
                  <a:tcPr>
                    <a:solidFill>
                      <a:srgbClr val="1826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B4B4B4"/>
                          </a:solidFill>
                          <a:latin typeface="Calibri"/>
                        </a:defRPr>
                      </a:pPr>
                      <a:r>
                        <a:rPr>
                          <a:solidFill>
                            <a:schemeClr val="bg1"/>
                          </a:solidFill>
                        </a:rPr>
                        <a:t>Significant blood pressure fall</a:t>
                      </a:r>
                    </a:p>
                  </a:txBody>
                  <a:tcPr>
                    <a:solidFill>
                      <a:srgbClr val="1826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0096FF"/>
                          </a:solidFill>
                          <a:latin typeface="Calibri"/>
                        </a:defRPr>
                      </a:pPr>
                      <a:r>
                        <a:t>Standard Compliance</a:t>
                      </a:r>
                    </a:p>
                  </a:txBody>
                  <a:tcPr>
                    <a:solidFill>
                      <a:srgbClr val="18263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5 to 6 Hours</a:t>
                      </a:r>
                    </a:p>
                  </a:txBody>
                  <a:tcPr>
                    <a:solidFill>
                      <a:srgbClr val="121C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B4B4B4"/>
                          </a:solidFill>
                          <a:latin typeface="Calibri"/>
                        </a:defRPr>
                      </a:pPr>
                      <a:r>
                        <a:rPr>
                          <a:solidFill>
                            <a:schemeClr val="bg1"/>
                          </a:solidFill>
                        </a:rPr>
                        <a:t>HR 0.45 - 0.50</a:t>
                      </a:r>
                    </a:p>
                  </a:txBody>
                  <a:tcPr>
                    <a:solidFill>
                      <a:srgbClr val="121C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B4B4B4"/>
                          </a:solidFill>
                          <a:latin typeface="Calibri"/>
                        </a:defRPr>
                      </a:pPr>
                      <a:r>
                        <a:rPr>
                          <a:solidFill>
                            <a:schemeClr val="bg1"/>
                          </a:solidFill>
                        </a:rPr>
                        <a:t>55% cardiac death drop</a:t>
                      </a:r>
                    </a:p>
                  </a:txBody>
                  <a:tcPr>
                    <a:solidFill>
                      <a:srgbClr val="121C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0096FF"/>
                          </a:solidFill>
                          <a:latin typeface="Calibri"/>
                        </a:defRPr>
                      </a:pPr>
                      <a:r>
                        <a:t>Robust Survival Gain</a:t>
                      </a:r>
                    </a:p>
                  </a:txBody>
                  <a:tcPr>
                    <a:solidFill>
                      <a:srgbClr val="121C2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7 to 8 Hours</a:t>
                      </a:r>
                    </a:p>
                  </a:txBody>
                  <a:tcPr>
                    <a:solidFill>
                      <a:srgbClr val="1826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B4B4B4"/>
                          </a:solidFill>
                          <a:latin typeface="Calibri"/>
                        </a:defRPr>
                      </a:pPr>
                      <a:r>
                        <a:rPr>
                          <a:solidFill>
                            <a:schemeClr val="bg1"/>
                          </a:solidFill>
                        </a:rPr>
                        <a:t>HR 0.38 (&gt;60% drop)</a:t>
                      </a:r>
                    </a:p>
                  </a:txBody>
                  <a:tcPr>
                    <a:solidFill>
                      <a:srgbClr val="1826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B4B4B4"/>
                          </a:solidFill>
                          <a:latin typeface="Calibri"/>
                        </a:defRPr>
                      </a:pPr>
                      <a:r>
                        <a:rPr dirty="0">
                          <a:solidFill>
                            <a:schemeClr val="bg1"/>
                          </a:solidFill>
                        </a:rPr>
                        <a:t>Maximum vascular protection</a:t>
                      </a:r>
                    </a:p>
                  </a:txBody>
                  <a:tcPr>
                    <a:solidFill>
                      <a:srgbClr val="18263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2ECC71"/>
                          </a:solidFill>
                          <a:latin typeface="Calibri"/>
                        </a:defRPr>
                      </a:pPr>
                      <a:r>
                        <a:rPr dirty="0"/>
                        <a:t>Optimal Longevity</a:t>
                      </a:r>
                    </a:p>
                  </a:txBody>
                  <a:tcPr>
                    <a:solidFill>
                      <a:srgbClr val="18263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914400" y="5577840"/>
            <a:ext cx="103628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B4B4B4"/>
                </a:solidFill>
                <a:latin typeface="Calibri"/>
              </a:defRPr>
            </a:pPr>
            <a:r>
              <a:t>Reference: Synthesis of French SNDS 31K Registry (Pépin 2026), Lancet Resp Med (Malhotra 2024), &amp; SAVE Adherence Substudy.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A5C5A7F-4F10-470D-B7D9-0F0DFC1B4FF0}"/>
              </a:ext>
            </a:extLst>
          </p:cNvPr>
          <p:cNvCxnSpPr>
            <a:cxnSpLocks/>
          </p:cNvCxnSpPr>
          <p:nvPr/>
        </p:nvCxnSpPr>
        <p:spPr>
          <a:xfrm>
            <a:off x="0" y="6264998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Athens Sleep &amp; Wellness Center">
            <a:extLst>
              <a:ext uri="{FF2B5EF4-FFF2-40B4-BE49-F238E27FC236}">
                <a16:creationId xmlns:a16="http://schemas.microsoft.com/office/drawing/2014/main" id="{52100280-622F-96D6-364F-FF95821A8EC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68557"/>
          <a:stretch>
            <a:fillRect/>
          </a:stretch>
        </p:blipFill>
        <p:spPr>
          <a:xfrm>
            <a:off x="10910400" y="113408"/>
            <a:ext cx="533180" cy="4795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9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6400800"/>
            <a:ext cx="1127729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B4B4B4"/>
                </a:solidFill>
                <a:latin typeface="Calibri"/>
              </a:defRPr>
            </a:pPr>
            <a:r>
              <a:rPr dirty="0">
                <a:solidFill>
                  <a:schemeClr val="bg1"/>
                </a:solidFill>
              </a:rPr>
              <a:t>Athens Sleep &amp; Wellness Center  |  </a:t>
            </a:r>
            <a:r>
              <a:rPr dirty="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www.ahcsleepcenter.com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14400" y="731520"/>
            <a:ext cx="1036289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0096FF"/>
                </a:solidFill>
                <a:latin typeface="Calibri"/>
              </a:defRPr>
            </a:pPr>
            <a:r>
              <a:rPr sz="1600" b="1" dirty="0">
                <a:solidFill>
                  <a:srgbClr val="0096FF"/>
                </a:solidFill>
                <a:latin typeface="Calibri"/>
              </a:rPr>
              <a:t>PARADIGM</a:t>
            </a:r>
            <a:r>
              <a:rPr dirty="0"/>
              <a:t> SHIFT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188720"/>
            <a:ext cx="103628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000" b="1">
                <a:solidFill>
                  <a:srgbClr val="FFFFFF"/>
                </a:solidFill>
                <a:latin typeface="Calibri"/>
              </a:defRPr>
            </a:pPr>
            <a:r>
              <a:t>Comprehensive Sleep Apnea Care in Athens, GA: Beyond the 4-Hour Medicare Rule</a:t>
            </a:r>
          </a:p>
        </p:txBody>
      </p:sp>
      <p:sp>
        <p:nvSpPr>
          <p:cNvPr id="5" name="Rectangle 4"/>
          <p:cNvSpPr/>
          <p:nvPr/>
        </p:nvSpPr>
        <p:spPr>
          <a:xfrm>
            <a:off x="914400" y="2377440"/>
            <a:ext cx="4846320" cy="2743200"/>
          </a:xfrm>
          <a:prstGeom prst="rect">
            <a:avLst/>
          </a:prstGeom>
          <a:solidFill>
            <a:srgbClr val="2819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97280" y="2560320"/>
            <a:ext cx="4480560" cy="14209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E65A5A"/>
                </a:solidFill>
              </a:defRPr>
            </a:pPr>
            <a:r>
              <a:rPr dirty="0"/>
              <a:t>OUTDATED STANDARD</a:t>
            </a:r>
          </a:p>
          <a:p>
            <a:pPr>
              <a:spcBef>
                <a:spcPts val="600"/>
              </a:spcBef>
              <a:defRPr sz="1800" b="1">
                <a:solidFill>
                  <a:srgbClr val="FFFFFF"/>
                </a:solidFill>
              </a:defRPr>
            </a:pPr>
            <a:r>
              <a:rPr dirty="0"/>
              <a:t>The 4-Hour 'Checkmark'</a:t>
            </a:r>
          </a:p>
          <a:p>
            <a:pPr>
              <a:spcBef>
                <a:spcPts val="1000"/>
              </a:spcBef>
              <a:defRPr sz="1400">
                <a:solidFill>
                  <a:srgbClr val="B4B4B4"/>
                </a:solidFill>
              </a:defRPr>
            </a:pPr>
            <a:r>
              <a:rPr dirty="0">
                <a:solidFill>
                  <a:schemeClr val="bg1"/>
                </a:solidFill>
              </a:rPr>
              <a:t>Treating 4 hours as a ceiling leaves the second half of the night completely exposed to severe hypoxic surges and cardiovascular stress.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0" y="2377440"/>
            <a:ext cx="4876495" cy="2743200"/>
          </a:xfrm>
          <a:prstGeom prst="rect">
            <a:avLst/>
          </a:prstGeom>
          <a:solidFill>
            <a:srgbClr val="0F2D23"/>
          </a:solidFill>
          <a:ln>
            <a:solidFill>
              <a:srgbClr val="2ECC7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583680" y="2560320"/>
            <a:ext cx="4480560" cy="14209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2ECC71"/>
                </a:solidFill>
              </a:defRPr>
            </a:pPr>
            <a:r>
              <a:rPr dirty="0"/>
              <a:t>LONGEVITY MODEL (ATHENS SLEEP &amp; WELLNESS)</a:t>
            </a:r>
          </a:p>
          <a:p>
            <a:pPr>
              <a:spcBef>
                <a:spcPts val="600"/>
              </a:spcBef>
              <a:defRPr sz="1800" b="1">
                <a:solidFill>
                  <a:srgbClr val="FFFFFF"/>
                </a:solidFill>
              </a:defRPr>
            </a:pPr>
            <a:r>
              <a:rPr dirty="0"/>
              <a:t>Full-Night Coverage (7-8 Hours)</a:t>
            </a:r>
          </a:p>
          <a:p>
            <a:pPr>
              <a:spcBef>
                <a:spcPts val="1000"/>
              </a:spcBef>
              <a:defRPr sz="1400">
                <a:solidFill>
                  <a:srgbClr val="B4B4B4"/>
                </a:solidFill>
              </a:defRPr>
            </a:pPr>
            <a:r>
              <a:rPr dirty="0">
                <a:solidFill>
                  <a:schemeClr val="bg1"/>
                </a:solidFill>
              </a:rPr>
              <a:t>Counseling patients that every additional hour compounds survival unlocks the full 60%+ mortality reduction. Dr. Agrawal co-manages heart &amp; breathing traces.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5486400"/>
            <a:ext cx="103628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B4B4B4"/>
                </a:solidFill>
                <a:latin typeface="Calibri"/>
              </a:defRPr>
            </a:pPr>
            <a:r>
              <a:t>Reference: American Academy of Sleep Medicine (AASM) Clinical Commentary; Malhotra A. et al. (2025).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79F6777-844D-91DE-E881-5795EF7D305D}"/>
              </a:ext>
            </a:extLst>
          </p:cNvPr>
          <p:cNvCxnSpPr>
            <a:cxnSpLocks/>
          </p:cNvCxnSpPr>
          <p:nvPr/>
        </p:nvCxnSpPr>
        <p:spPr>
          <a:xfrm>
            <a:off x="0" y="6264998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" name="Picture 15" descr="Athens Sleep &amp; Wellness Center">
            <a:extLst>
              <a:ext uri="{FF2B5EF4-FFF2-40B4-BE49-F238E27FC236}">
                <a16:creationId xmlns:a16="http://schemas.microsoft.com/office/drawing/2014/main" id="{4DD84C18-079C-5E1D-BC85-4EAA21B1942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68557"/>
          <a:stretch>
            <a:fillRect/>
          </a:stretch>
        </p:blipFill>
        <p:spPr>
          <a:xfrm>
            <a:off x="10910400" y="113408"/>
            <a:ext cx="533180" cy="4795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9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6400800"/>
            <a:ext cx="1127729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B4B4B4"/>
                </a:solidFill>
                <a:latin typeface="Calibri"/>
              </a:defRPr>
            </a:pPr>
            <a:r>
              <a:rPr dirty="0">
                <a:solidFill>
                  <a:schemeClr val="bg1"/>
                </a:solidFill>
              </a:rPr>
              <a:t>Athens Sleep &amp; Wellness Center  |  </a:t>
            </a:r>
            <a:r>
              <a:rPr dirty="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www.ahcsleepcenter.com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14400" y="731520"/>
            <a:ext cx="1036289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0096FF"/>
                </a:solidFill>
                <a:latin typeface="Calibri"/>
              </a:defRPr>
            </a:pPr>
            <a:r>
              <a:rPr sz="1600" b="1" dirty="0">
                <a:solidFill>
                  <a:srgbClr val="0096FF"/>
                </a:solidFill>
                <a:latin typeface="Calibri"/>
              </a:rPr>
              <a:t>SUMMARY</a:t>
            </a:r>
            <a:r>
              <a:rPr dirty="0"/>
              <a:t> &amp; REFERENCES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188720"/>
            <a:ext cx="103628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1">
                <a:solidFill>
                  <a:srgbClr val="FFFFFF"/>
                </a:solidFill>
                <a:latin typeface="Calibri"/>
              </a:defRPr>
            </a:pPr>
            <a:r>
              <a:t>Longevity Compounds with Every Nightly Hour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103120"/>
            <a:ext cx="10362895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FFFFF"/>
                </a:solidFill>
                <a:latin typeface="Calibri"/>
              </a:defRPr>
            </a:pPr>
            <a:r>
              <a:t>CPAP therapy delivers a proven linear dose-response benefit: moving from sub-therapeutic use to 7-8 hours per night drops all-cause mortality by up to 62%, protects against morning cardiac surges, and reverses epigenetic aging indicators.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461656"/>
            <a:ext cx="103628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1">
                <a:solidFill>
                  <a:srgbClr val="0096FF"/>
                </a:solidFill>
                <a:latin typeface="Calibri"/>
              </a:defRPr>
            </a:pPr>
            <a:r>
              <a:rPr dirty="0"/>
              <a:t>KEY CLINICAL CITATIONS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3735976"/>
            <a:ext cx="10362895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100">
                <a:solidFill>
                  <a:srgbClr val="B4B4B4"/>
                </a:solidFill>
              </a:defRPr>
            </a:pPr>
            <a:r>
              <a:rPr dirty="0"/>
              <a:t>1. Malhotra A. et al. (2024/2025). The Lancet Respiratory Medicine. Global meta-analysis of CPAP adherence &amp; all-cause mortality (37% overall reduction, 55% CV mortality decrease).</a:t>
            </a:r>
          </a:p>
          <a:p>
            <a:pPr>
              <a:spcAft>
                <a:spcPts val="400"/>
              </a:spcAft>
              <a:defRPr sz="1100">
                <a:solidFill>
                  <a:srgbClr val="B4B4B4"/>
                </a:solidFill>
              </a:defRPr>
            </a:pPr>
            <a:r>
              <a:rPr dirty="0"/>
              <a:t>2. Pépin J.L. et al. (2024-2026). ALASKA Research </a:t>
            </a:r>
            <a:r>
              <a:rPr dirty="0" err="1"/>
              <a:t>Programme</a:t>
            </a:r>
            <a:r>
              <a:rPr dirty="0"/>
              <a:t> &amp; French SNDS Registry. Time-dependent survival analysis (HR 0.87 per additional nightly hour).</a:t>
            </a:r>
          </a:p>
          <a:p>
            <a:pPr>
              <a:spcAft>
                <a:spcPts val="400"/>
              </a:spcAft>
              <a:defRPr sz="1100">
                <a:solidFill>
                  <a:srgbClr val="B4B4B4"/>
                </a:solidFill>
              </a:defRPr>
            </a:pPr>
            <a:r>
              <a:rPr dirty="0"/>
              <a:t>3. </a:t>
            </a:r>
            <a:r>
              <a:rPr dirty="0" err="1"/>
              <a:t>Mokhlesi</a:t>
            </a:r>
            <a:r>
              <a:rPr dirty="0"/>
              <a:t> B. et al. Am J Respir Crit Care Med. REM-related obstructive sleep apnea and cardiovascular events: the critical role of late-night CPAP coverage.</a:t>
            </a:r>
          </a:p>
        </p:txBody>
      </p:sp>
      <p:sp>
        <p:nvSpPr>
          <p:cNvPr id="8" name="Rectangle 7"/>
          <p:cNvSpPr/>
          <p:nvPr/>
        </p:nvSpPr>
        <p:spPr>
          <a:xfrm>
            <a:off x="914400" y="5155472"/>
            <a:ext cx="10362895" cy="822960"/>
          </a:xfrm>
          <a:prstGeom prst="rect">
            <a:avLst/>
          </a:prstGeom>
          <a:solidFill>
            <a:srgbClr val="0C2340"/>
          </a:solidFill>
          <a:ln>
            <a:solidFill>
              <a:srgbClr val="009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05840" y="5246912"/>
            <a:ext cx="10180015" cy="5027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1">
                <a:solidFill>
                  <a:srgbClr val="0096FF"/>
                </a:solidFill>
              </a:defRPr>
            </a:pPr>
            <a:r>
              <a:rPr dirty="0"/>
              <a:t>READ OUR MEDICAL DEEP DIVE ON CPAP COMPLIANCE &amp; RECOVERY:</a:t>
            </a:r>
          </a:p>
          <a:p>
            <a:pPr algn="ctr">
              <a:spcBef>
                <a:spcPts val="200"/>
              </a:spcBef>
              <a:defRPr sz="1400" b="1">
                <a:solidFill>
                  <a:srgbClr val="FFFFFF"/>
                </a:solidFill>
              </a:defRPr>
            </a:pPr>
            <a:r>
              <a:rPr dirty="0">
                <a:solidFill>
                  <a:srgbClr val="0096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https://www.ahcsleepcenter.com/benefits-of-cpap-therapy-and-ongoing-care/</a:t>
            </a:r>
            <a:endParaRPr dirty="0">
              <a:solidFill>
                <a:srgbClr val="0096FF"/>
              </a:solidFill>
            </a:endParaRPr>
          </a:p>
        </p:txBody>
      </p:sp>
      <p:pic>
        <p:nvPicPr>
          <p:cNvPr id="11" name="Picture 10" descr="Athens Sleep &amp; Wellness Center">
            <a:extLst>
              <a:ext uri="{FF2B5EF4-FFF2-40B4-BE49-F238E27FC236}">
                <a16:creationId xmlns:a16="http://schemas.microsoft.com/office/drawing/2014/main" id="{58CCA04D-DB74-033A-46CA-DB5BE72B0D5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68557"/>
          <a:stretch>
            <a:fillRect/>
          </a:stretch>
        </p:blipFill>
        <p:spPr>
          <a:xfrm>
            <a:off x="10910400" y="113408"/>
            <a:ext cx="533180" cy="4795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0F2CCBA-2772-7FE7-A5E2-F2D1CFEF119B}"/>
              </a:ext>
            </a:extLst>
          </p:cNvPr>
          <p:cNvCxnSpPr>
            <a:cxnSpLocks/>
          </p:cNvCxnSpPr>
          <p:nvPr/>
        </p:nvCxnSpPr>
        <p:spPr>
          <a:xfrm>
            <a:off x="0" y="6264998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Axis</Template>
  <TotalTime>46</TotalTime>
  <Words>963</Words>
  <Application>Microsoft Office PowerPoint</Application>
  <PresentationFormat>Widescreen</PresentationFormat>
  <Paragraphs>126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Bookman Old Style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Udit Sharma</dc:creator>
  <cp:keywords/>
  <dc:description>generated using python-pptx</dc:description>
  <cp:lastModifiedBy>Office</cp:lastModifiedBy>
  <cp:revision>11</cp:revision>
  <dcterms:created xsi:type="dcterms:W3CDTF">2013-01-27T09:14:16Z</dcterms:created>
  <dcterms:modified xsi:type="dcterms:W3CDTF">2026-09-30T13:20:21Z</dcterms:modified>
  <cp:category/>
</cp:coreProperties>
</file>